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3" r:id="rId1"/>
    <p:sldMasterId id="2147483764" r:id="rId2"/>
    <p:sldMasterId id="2147483765" r:id="rId3"/>
  </p:sldMasterIdLst>
  <p:notesMasterIdLst>
    <p:notesMasterId r:id="rId59"/>
  </p:notesMasterIdLst>
  <p:sldIdLst>
    <p:sldId id="256" r:id="rId4"/>
    <p:sldId id="31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308" r:id="rId15"/>
    <p:sldId id="265" r:id="rId16"/>
    <p:sldId id="270" r:id="rId17"/>
    <p:sldId id="268" r:id="rId18"/>
    <p:sldId id="30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20" r:id="rId40"/>
    <p:sldId id="291" r:id="rId41"/>
    <p:sldId id="292" r:id="rId42"/>
    <p:sldId id="294" r:id="rId43"/>
    <p:sldId id="295" r:id="rId44"/>
    <p:sldId id="296" r:id="rId45"/>
    <p:sldId id="322" r:id="rId46"/>
    <p:sldId id="297" r:id="rId47"/>
    <p:sldId id="299" r:id="rId48"/>
    <p:sldId id="298" r:id="rId49"/>
    <p:sldId id="321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5143500" type="screen16x9"/>
  <p:notesSz cx="6858000" cy="9144000"/>
  <p:embeddedFontLst>
    <p:embeddedFont>
      <p:font typeface="Amatic SC" panose="020B0604020202020204" charset="-79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Inconsolata" panose="020B0604020202020204" charset="0"/>
      <p:regular r:id="rId66"/>
      <p:bold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Roboto Light" panose="020B0604020202020204" charset="0"/>
      <p:regular r:id="rId72"/>
      <p:bold r:id="rId73"/>
      <p:italic r:id="rId74"/>
      <p:boldItalic r:id="rId75"/>
    </p:embeddedFont>
    <p:embeddedFont>
      <p:font typeface="Roboto Medium" panose="020B0604020202020204" charset="0"/>
      <p:regular r:id="rId76"/>
      <p:bold r:id="rId77"/>
      <p:italic r:id="rId78"/>
      <p:boldItalic r:id="rId79"/>
    </p:embeddedFont>
    <p:embeddedFont>
      <p:font typeface="Roboto Thin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01" autoAdjust="0"/>
  </p:normalViewPr>
  <p:slideViewPr>
    <p:cSldViewPr snapToGrid="0">
      <p:cViewPr varScale="1">
        <p:scale>
          <a:sx n="192" d="100"/>
          <a:sy n="192" d="100"/>
        </p:scale>
        <p:origin x="1147" y="13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g3388849bb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4c71db0298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g3388849bb6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g4c71db0298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7" name="Google Shape;2177;g4c71db0298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4c71db0298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642-45 (3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219" name="Google Shape;2219;g4c71db0298_0_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push the answers at the end of the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to check your answers before-hand let us know and we’ll send them to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587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2" name="Google Shape;2242;g4c71db0298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Two refresher activities for arrays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642-47 (5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647-52 (5 min)</a:t>
            </a:r>
          </a:p>
        </p:txBody>
      </p:sp>
      <p:sp>
        <p:nvSpPr>
          <p:cNvPr id="2243" name="Google Shape;2243;g4c71db0298_0_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6" name="Google Shape;2266;g4c71db0298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652-57 (5 min) (high priority)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Review: 657-700 (review)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Make drinks upper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All caps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Just first letter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We can either overwrite each element of the array to make it lowercase, or we can use the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method.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drinks[0] = 'coke';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drinks[1] = 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pepsi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drinks[2] = 'water';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drinks[3] = drinks[3].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700-05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slide: what’s wrong here?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g4c71db0298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700-05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g4c71db0298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g3388849bb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3388849bb6_7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g3388849bb6_7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g3388849bb6_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3388849bb6_7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g3388849bb6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3388849bb6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g3388849bb6_7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this in Chrome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breakpoint on vegetables and walk through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546a040fec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g3388849bb6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3388849bb6_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7" name="Google Shape;2517;g3388849bb6_7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 - 15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This is our starting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['chickens', 'pigs', 'cows', 'horses', 'ostriches'];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Creating a variable to hold our array length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animal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animal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console.log(animal);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If the first character in the current animal is 'c' or 'o', alert the following message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'c' ||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animal.charAt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(0) === 'o')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alert(animal + ' starts with a c or an o!');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BONUS!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Looping through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1;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arrayLength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myFarm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- 1];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Console out the farm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 the current index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===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prevAnimal.length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console.log('I just saw an animal like that!');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518" name="Google Shape;2518;g3388849bb6_7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5" name="Google Shape;2535;g3388849bb6_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805-812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7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You will need to google to figure this out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Loop 10 times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for (var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&lt; 10;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++)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Generate a random number between 1 and 10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will round down, meaning we would get a number between 0 and 9, so we'll always add 1 to bump it up.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var num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Math.floor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Math.random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* 10) + 1;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// Display in console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console.log(num);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025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812-820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8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1" name="Google Shape;2571;g3388849bb6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9" name="Google Shape;2579;g3388849bb6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g3388849bb6_7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g3388849bb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60 minutes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820-920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Suggested Time: 60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– lookup switch statements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the final solution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the solution for 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920-30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3" name="Google Shape;2613;g3388849bb6_7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930-930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minutes if there’s time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3388849bb6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927-930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0" name="Google Shape;2080;g3388849bb6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8" name="Google Shape;2088;g3388849bb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4c71db0298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3388849bb6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632-42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1" name="Google Shape;1741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9" name="Google Shape;178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81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5" name="Google Shape;184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3" name="Google Shape;187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5" name="Google Shape;1875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1" name="Google Shape;19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Google Shape;196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5" name="Google Shape;1995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8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8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8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8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5" name="Google Shape;128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3" name="Google Shape;1363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0" name="Google Shape;141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" name="Google Shape;145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9" name="Google Shape;1669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9" name="Google Shape;1689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lang="en" sz="30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>
            <p:extLst>
              <p:ext uri="{D42A27DB-BD31-4B8C-83A1-F6EECF244321}">
                <p14:modId xmlns:p14="http://schemas.microsoft.com/office/powerpoint/2010/main" val="1134218783"/>
              </p:ext>
            </p:extLst>
          </p:nvPr>
        </p:nvGraphicFramePr>
        <p:xfrm>
          <a:off x="2120237" y="1628600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rock.’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638" y="2524024"/>
            <a:ext cx="4744724" cy="21155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2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12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97" name="Google Shape;21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3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3" name="Google Shape;2203;p13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ooleans, other arrays, objects,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>
            <p:extLst>
              <p:ext uri="{D42A27DB-BD31-4B8C-83A1-F6EECF244321}">
                <p14:modId xmlns:p14="http://schemas.microsoft.com/office/powerpoint/2010/main" val="1559399424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2247911106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doesLikeAnime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anime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!’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 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doesLikeLiveAction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live action!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visual media."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13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5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Re-examine </a:t>
            </a:r>
            <a:r>
              <a:rPr lang="en-US" dirty="0"/>
              <a:t>14-JSDissect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Homework #2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dirty="0">
                <a:latin typeface="+mj-lt"/>
              </a:rPr>
              <a:t>Use Bootstrap CSS to re-create the portfolio you built in HW1</a:t>
            </a:r>
            <a:endParaRPr sz="1800" dirty="0">
              <a:latin typeface="+mj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800" dirty="0"/>
              <a:t>Minimize writing CSS (use Bootstrap classes)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</a:t>
            </a:r>
            <a:r>
              <a:rPr lang="en" sz="1800" dirty="0"/>
              <a:t>eploy on GitHub Pages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7;p60">
            <a:extLst>
              <a:ext uri="{FF2B5EF4-FFF2-40B4-BE49-F238E27FC236}">
                <a16:creationId xmlns:a16="http://schemas.microsoft.com/office/drawing/2014/main" id="{092C6AAE-1BA6-47A7-8239-2623857F12DD}"/>
              </a:ext>
            </a:extLst>
          </p:cNvPr>
          <p:cNvSpPr/>
          <p:nvPr/>
        </p:nvSpPr>
        <p:spPr>
          <a:xfrm>
            <a:off x="1348000" y="359046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Include a well-written README</a:t>
            </a:r>
            <a:endParaRPr sz="1800" dirty="0"/>
          </a:p>
        </p:txBody>
      </p:sp>
      <p:pic>
        <p:nvPicPr>
          <p:cNvPr id="13" name="Google Shape;1092;p60">
            <a:extLst>
              <a:ext uri="{FF2B5EF4-FFF2-40B4-BE49-F238E27FC236}">
                <a16:creationId xmlns:a16="http://schemas.microsoft.com/office/drawing/2014/main" id="{586DE5F2-7A78-4BE3-AAD9-A35CB85547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140" y="3550412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77;p60">
            <a:extLst>
              <a:ext uri="{FF2B5EF4-FFF2-40B4-BE49-F238E27FC236}">
                <a16:creationId xmlns:a16="http://schemas.microsoft.com/office/drawing/2014/main" id="{C195DD66-E955-4B2F-8407-EBDEAB1D5C58}"/>
              </a:ext>
            </a:extLst>
          </p:cNvPr>
          <p:cNvSpPr/>
          <p:nvPr/>
        </p:nvSpPr>
        <p:spPr>
          <a:xfrm>
            <a:off x="1353299" y="427163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/>
              <a:t>Due </a:t>
            </a:r>
            <a:r>
              <a:rPr lang="en-US" sz="1800" b="1" dirty="0"/>
              <a:t>this Thursday </a:t>
            </a:r>
            <a:r>
              <a:rPr lang="en-US" sz="1800" dirty="0"/>
              <a:t>at 11:59PM</a:t>
            </a:r>
            <a:endParaRPr sz="1800" dirty="0"/>
          </a:p>
        </p:txBody>
      </p:sp>
      <p:pic>
        <p:nvPicPr>
          <p:cNvPr id="15" name="Google Shape;1092;p60">
            <a:extLst>
              <a:ext uri="{FF2B5EF4-FFF2-40B4-BE49-F238E27FC236}">
                <a16:creationId xmlns:a16="http://schemas.microsoft.com/office/drawing/2014/main" id="{CAED0F19-AB95-4E1F-A898-700A56162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6439" y="423157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02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Logging (</a:t>
            </a:r>
            <a:r>
              <a:rPr lang="en-US" dirty="0"/>
              <a:t>15-CoolPeopleArray)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37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lang="en" sz="20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0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variable.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 should be repeating the same line 6 times.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2D7C4-F86F-4205-B573-19E24FFC865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Setting (</a:t>
            </a:r>
            <a:r>
              <a:rPr lang="en-US" dirty="0"/>
              <a:t>16-ArraySetting)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1" name="Google Shape;2271;p1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9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in </a:t>
            </a:r>
            <a:r>
              <a:rPr lang="en-US" sz="2000" dirty="0"/>
              <a:t>16-ArraySetting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to convert each item in the array to lowercase.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9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90" name="Google Shape;229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>
            <p:extLst>
              <p:ext uri="{D42A27DB-BD31-4B8C-83A1-F6EECF244321}">
                <p14:modId xmlns:p14="http://schemas.microsoft.com/office/powerpoint/2010/main" val="3679171765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00" name="Google Shape;2300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>
            <p:extLst>
              <p:ext uri="{D42A27DB-BD31-4B8C-83A1-F6EECF244321}">
                <p14:modId xmlns:p14="http://schemas.microsoft.com/office/powerpoint/2010/main" val="505450478"/>
              </p:ext>
            </p:extLst>
          </p:nvPr>
        </p:nvGraphicFramePr>
        <p:xfrm>
          <a:off x="455150" y="28524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25" y="2571750"/>
            <a:ext cx="2114164" cy="220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>
            <a:spLocks noGrp="1"/>
          </p:cNvSpPr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225" y="2735250"/>
            <a:ext cx="2114164" cy="213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highlight>
                  <a:srgbClr val="FFFF00"/>
                </a:highlight>
              </a:rPr>
              <a:t>Repeated Code!</a:t>
            </a:r>
            <a:r>
              <a:rPr lang="en" dirty="0">
                <a:highlight>
                  <a:srgbClr val="FFFF00"/>
                </a:highlight>
              </a:rPr>
              <a:t> </a:t>
            </a:r>
            <a:r>
              <a:rPr lang="en" dirty="0"/>
              <a:t>Let’s be more efficient.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24" name="Google Shape;2324;p143"/>
          <p:cNvGraphicFramePr/>
          <p:nvPr>
            <p:extLst>
              <p:ext uri="{D42A27DB-BD31-4B8C-83A1-F6EECF244321}">
                <p14:modId xmlns:p14="http://schemas.microsoft.com/office/powerpoint/2010/main" val="919141942"/>
              </p:ext>
            </p:extLst>
          </p:nvPr>
        </p:nvGraphicFramePr>
        <p:xfrm>
          <a:off x="836150" y="17856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225" y="1835250"/>
            <a:ext cx="2114164" cy="188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4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Dissection (</a:t>
            </a:r>
            <a:r>
              <a:rPr lang="en-US" dirty="0"/>
              <a:t>17-MyFirstLoop)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0" name="Google Shape;2340;p14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14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4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trying to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analyze and debug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>
            <a:spLocks noGrp="1"/>
          </p:cNvSpPr>
          <p:nvPr>
            <p:ph type="subTitle" idx="3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45"/>
          <p:cNvSpPr txBox="1">
            <a:spLocks noGrp="1"/>
          </p:cNvSpPr>
          <p:nvPr>
            <p:ph type="subTitle" idx="4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For loops are </a:t>
            </a:r>
            <a:r>
              <a:rPr lang="en" b="1" dirty="0"/>
              <a:t>critical</a:t>
            </a:r>
            <a:r>
              <a:rPr lang="en" dirty="0"/>
              <a:t> in programming. </a:t>
            </a:r>
            <a:br>
              <a:rPr lang="en" dirty="0"/>
            </a:br>
            <a:r>
              <a:rPr lang="en" dirty="0"/>
              <a:t>We use loops to run </a:t>
            </a:r>
            <a:r>
              <a:rPr lang="en" b="1" dirty="0"/>
              <a:t>repeated blocks of code</a:t>
            </a:r>
            <a:r>
              <a:rPr lang="en" dirty="0"/>
              <a:t> over a set period.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Each for loop is composed of a: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6"/>
          <p:cNvSpPr txBox="1">
            <a:spLocks noGrp="1"/>
          </p:cNvSpPr>
          <p:nvPr>
            <p:ph type="subTitle" idx="1"/>
          </p:nvPr>
        </p:nvSpPr>
        <p:spPr>
          <a:xfrm>
            <a:off x="3330649" y="151338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Variable declaration or counter</a:t>
            </a:r>
            <a:endParaRPr dirty="0">
              <a:latin typeface="+mn-lt"/>
            </a:endParaRPr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>
            <a:spLocks noGrp="1"/>
          </p:cNvSpPr>
          <p:nvPr>
            <p:ph type="subTitle" idx="2"/>
          </p:nvPr>
        </p:nvSpPr>
        <p:spPr>
          <a:xfrm>
            <a:off x="3318349" y="2017825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Loop condition</a:t>
            </a:r>
            <a:endParaRPr sz="1800" dirty="0">
              <a:latin typeface="+mn-lt"/>
            </a:endParaRPr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6"/>
          <p:cNvSpPr txBox="1">
            <a:spLocks noGrp="1"/>
          </p:cNvSpPr>
          <p:nvPr>
            <p:ph type="subTitle" idx="3"/>
          </p:nvPr>
        </p:nvSpPr>
        <p:spPr>
          <a:xfrm>
            <a:off x="3330649" y="254553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Iteration (</a:t>
            </a:r>
            <a:r>
              <a:rPr lang="en-US" sz="1800" dirty="0">
                <a:latin typeface="+mn-lt"/>
              </a:rPr>
              <a:t>usually </a:t>
            </a:r>
            <a:r>
              <a:rPr lang="en" sz="1800" dirty="0">
                <a:latin typeface="+mn-lt"/>
              </a:rPr>
              <a:t>addition)</a:t>
            </a:r>
            <a:endParaRPr sz="1800" dirty="0">
              <a:latin typeface="+mn-lt"/>
            </a:endParaRPr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947F55-B8FF-468C-8899-E9B1949B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6" y="3035316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1C3535-62D0-4A67-AF55-B6BB5A7E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755267"/>
            <a:ext cx="8861648" cy="2038516"/>
          </a:xfrm>
          <a:prstGeom prst="rect">
            <a:avLst/>
          </a:prstGeom>
        </p:spPr>
      </p:pic>
      <p:sp>
        <p:nvSpPr>
          <p:cNvPr id="2377" name="Google Shape;2377;p147"/>
          <p:cNvSpPr/>
          <p:nvPr/>
        </p:nvSpPr>
        <p:spPr>
          <a:xfrm>
            <a:off x="997937" y="2191488"/>
            <a:ext cx="504900" cy="237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2961005" y="2191488"/>
            <a:ext cx="504900" cy="2356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4934843" y="2212339"/>
            <a:ext cx="504900" cy="2356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732251" y="1949703"/>
            <a:ext cx="1176061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1980769" y="1941778"/>
            <a:ext cx="2467985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25416" y="4448005"/>
            <a:ext cx="2518639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2642477" y="4387346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4695526" y="4406005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Update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4540843" y="1937528"/>
            <a:ext cx="1068802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between the { } gets repeated </a:t>
            </a:r>
            <a:r>
              <a:rPr lang="en-US" dirty="0"/>
              <a:t>as long as </a:t>
            </a:r>
            <a:r>
              <a:rPr lang="en" dirty="0"/>
              <a:t>the condition </a:t>
            </a:r>
            <a:r>
              <a:rPr lang="en-US" dirty="0"/>
              <a:t>is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(in this case, as long as  i &lt; 4).</a:t>
            </a:r>
            <a:endParaRPr dirty="0"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EECD-3043-490B-A929-2DA84F5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6" y="1959454"/>
            <a:ext cx="8861648" cy="2038516"/>
          </a:xfrm>
          <a:prstGeom prst="rect">
            <a:avLst/>
          </a:prstGeom>
        </p:spPr>
      </p:pic>
      <p:sp>
        <p:nvSpPr>
          <p:cNvPr id="9" name="Google Shape;2381;p147">
            <a:extLst>
              <a:ext uri="{FF2B5EF4-FFF2-40B4-BE49-F238E27FC236}">
                <a16:creationId xmlns:a16="http://schemas.microsoft.com/office/drawing/2014/main" id="{EDECAB8F-0510-4BA3-894B-3F33C8C897A3}"/>
              </a:ext>
            </a:extLst>
          </p:cNvPr>
          <p:cNvSpPr/>
          <p:nvPr/>
        </p:nvSpPr>
        <p:spPr>
          <a:xfrm>
            <a:off x="330873" y="3440599"/>
            <a:ext cx="450352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9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>
            <a:spLocks noGrp="1"/>
          </p:cNvSpPr>
          <p:nvPr>
            <p:ph type="subTitle" idx="1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spcFirstLastPara="1" wrap="square" lIns="1920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0 … </a:t>
            </a:r>
            <a:r>
              <a:rPr lang="en" dirty="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Carrots’)</a:t>
            </a:r>
            <a:endParaRPr dirty="0"/>
          </a:p>
        </p:txBody>
      </p:sp>
      <p:sp>
        <p:nvSpPr>
          <p:cNvPr id="2417" name="Google Shape;2417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2F5D6-0492-46C7-9EBD-D621448C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" y="540167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1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657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1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Peas’)</a:t>
            </a:r>
            <a:endParaRPr dirty="0"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EF260-C4CD-4461-94AD-505A84E9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" y="5332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14630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2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Lettuce’)</a:t>
            </a:r>
            <a:endParaRPr dirty="0"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0B4D-7EEE-4BC4-A384-FDD13B21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" y="542259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2004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= 3 …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dirty="0"/>
              <a:t>(‘I love Tomatoes’)</a:t>
            </a:r>
            <a:endParaRPr dirty="0"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712A8-3A8B-4BA5-98A9-D66CFF0A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34"/>
            <a:ext cx="8861648" cy="2038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5302-4D45-44FA-8D8F-E86202FA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Shorthand (Syntactic Sugar) for incrementing and decrementing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6F9796-6CB3-40CA-BDD0-BABEA6A4230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B489-B573-4848-AC28-B4945F5E75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We increment and decrement values by 1 all the time</a:t>
            </a:r>
          </a:p>
          <a:p>
            <a:endParaRPr lang="en-US" sz="2000" dirty="0"/>
          </a:p>
          <a:p>
            <a:r>
              <a:rPr lang="en-US" sz="2000" dirty="0"/>
              <a:t>We’re lazy so we made shorthand </a:t>
            </a:r>
            <a:r>
              <a:rPr lang="en-US" sz="2000"/>
              <a:t>operators for </a:t>
            </a:r>
            <a:r>
              <a:rPr lang="en-US" sz="2000" dirty="0"/>
              <a:t>this</a:t>
            </a:r>
          </a:p>
          <a:p>
            <a:endParaRPr lang="en-US" sz="2000" dirty="0"/>
          </a:p>
          <a:p>
            <a:r>
              <a:rPr lang="en-US" sz="2000" dirty="0"/>
              <a:t>Post-increment operator: </a:t>
            </a:r>
            <a:r>
              <a:rPr lang="en-US" sz="2000" dirty="0" err="1"/>
              <a:t>i</a:t>
            </a:r>
            <a:r>
              <a:rPr lang="en-US" sz="2000" dirty="0"/>
              <a:t>++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+ 1)</a:t>
            </a:r>
          </a:p>
          <a:p>
            <a:endParaRPr lang="en-US" sz="2000" dirty="0"/>
          </a:p>
          <a:p>
            <a:r>
              <a:rPr lang="en-US" sz="2000" dirty="0"/>
              <a:t>Post-decrement operator: </a:t>
            </a:r>
            <a:r>
              <a:rPr lang="en-US" sz="2000" dirty="0" err="1"/>
              <a:t>i</a:t>
            </a:r>
            <a:r>
              <a:rPr lang="en-US" sz="2000" dirty="0"/>
              <a:t>-- (translates to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-1)</a:t>
            </a:r>
          </a:p>
          <a:p>
            <a:endParaRPr lang="en-US" sz="2000" dirty="0"/>
          </a:p>
          <a:p>
            <a:r>
              <a:rPr lang="en-US" sz="2000" dirty="0"/>
              <a:t>Most operators also have combined assignment</a:t>
            </a:r>
          </a:p>
          <a:p>
            <a:pPr marL="596900" lvl="1" indent="0">
              <a:buNone/>
            </a:pPr>
            <a:r>
              <a:rPr lang="en-US" sz="2000" dirty="0" err="1"/>
              <a:t>i</a:t>
            </a:r>
            <a:r>
              <a:rPr lang="en-US" sz="2000" dirty="0"/>
              <a:t> += 1;     </a:t>
            </a:r>
            <a:r>
              <a:rPr lang="en-US" sz="2000" dirty="0" err="1"/>
              <a:t>i</a:t>
            </a:r>
            <a:r>
              <a:rPr lang="en-US" sz="2000" dirty="0"/>
              <a:t> -= 1;     </a:t>
            </a:r>
            <a:r>
              <a:rPr lang="en-US" sz="2000" dirty="0" err="1"/>
              <a:t>i</a:t>
            </a:r>
            <a:r>
              <a:rPr lang="en-US" sz="2000" dirty="0"/>
              <a:t>*=3;      </a:t>
            </a:r>
            <a:r>
              <a:rPr lang="en-US" sz="2000" dirty="0" err="1"/>
              <a:t>i</a:t>
            </a:r>
            <a:r>
              <a:rPr lang="en-US" sz="2000" dirty="0"/>
              <a:t> /= 6;</a:t>
            </a:r>
          </a:p>
        </p:txBody>
      </p:sp>
    </p:spTree>
    <p:extLst>
      <p:ext uri="{BB962C8B-B14F-4D97-AF65-F5344CB8AC3E}">
        <p14:creationId xmlns:p14="http://schemas.microsoft.com/office/powerpoint/2010/main" val="150648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For Loop Zoo (</a:t>
            </a:r>
            <a:r>
              <a:rPr lang="en-US" dirty="0"/>
              <a:t>18-ZooLoop)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15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>
            <p:extLst>
              <p:ext uri="{D42A27DB-BD31-4B8C-83A1-F6EECF244321}">
                <p14:modId xmlns:p14="http://schemas.microsoft.com/office/powerpoint/2010/main" val="3861276248"/>
              </p:ext>
            </p:extLst>
          </p:nvPr>
        </p:nvGraphicFramePr>
        <p:xfrm>
          <a:off x="1352550" y="2723313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55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refactoring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code below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for loop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5"/>
          <p:cNvSpPr txBox="1">
            <a:spLocks noGrp="1"/>
          </p:cNvSpPr>
          <p:nvPr>
            <p:ph type="subTitle" idx="2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>
            <a:spLocks noGrp="1"/>
          </p:cNvSpPr>
          <p:nvPr>
            <p:ph type="subTitle" idx="3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Another Loop (</a:t>
            </a:r>
            <a:r>
              <a:rPr lang="en-US" dirty="0"/>
              <a:t>19-AnotherLoop)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2" name="Google Shape;250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4" name="Google Shape;2504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02E3-FFCE-4229-87B4-2F657E44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CA8D4-3763-4E61-A136-D9800F2762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0B37D-BAF7-4459-904A-9BBD3C5643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You can combine </a:t>
            </a:r>
            <a:r>
              <a:rPr lang="en-US" dirty="0" err="1"/>
              <a:t>booleans</a:t>
            </a:r>
            <a:r>
              <a:rPr lang="en-US" dirty="0"/>
              <a:t> using one of two operators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(||)</a:t>
            </a:r>
          </a:p>
          <a:p>
            <a:pPr lvl="1"/>
            <a:r>
              <a:rPr lang="en-US" dirty="0"/>
              <a:t>“OR” as in “either”</a:t>
            </a:r>
          </a:p>
          <a:p>
            <a:pPr lvl="1"/>
            <a:r>
              <a:rPr lang="en-US" dirty="0"/>
              <a:t>x === 0 || x === 1</a:t>
            </a:r>
          </a:p>
          <a:p>
            <a:endParaRPr lang="en-US" dirty="0"/>
          </a:p>
          <a:p>
            <a:r>
              <a:rPr lang="en-US" dirty="0"/>
              <a:t>AND (&amp;&amp;)</a:t>
            </a:r>
          </a:p>
          <a:p>
            <a:pPr lvl="1"/>
            <a:r>
              <a:rPr lang="en-US" dirty="0"/>
              <a:t>“AND” as in “both”</a:t>
            </a:r>
          </a:p>
          <a:p>
            <a:pPr lvl="1"/>
            <a:r>
              <a:rPr lang="en-US" dirty="0"/>
              <a:t>x. </a:t>
            </a:r>
            <a:r>
              <a:rPr lang="en-US" dirty="0" err="1"/>
              <a:t>indexOf</a:t>
            </a:r>
            <a:r>
              <a:rPr lang="en-US" dirty="0"/>
              <a:t>(‘p’) !== -1 &amp;&amp; </a:t>
            </a:r>
            <a:r>
              <a:rPr lang="en-US" dirty="0" err="1"/>
              <a:t>x.indexOf</a:t>
            </a:r>
            <a:r>
              <a:rPr lang="en-US" dirty="0"/>
              <a:t>(‘</a:t>
            </a:r>
            <a:r>
              <a:rPr lang="en-US" dirty="0" err="1"/>
              <a:t>izza</a:t>
            </a:r>
            <a:r>
              <a:rPr lang="en-US" dirty="0"/>
              <a:t>’) !== -1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893EE0-961D-4D88-8E34-74210982196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1AB9B9-666F-4621-BFDE-21E97254AA2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16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Loop with Conditions (20-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HardLoop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60"/>
          <p:cNvSpPr txBox="1">
            <a:spLocks noGrp="1"/>
          </p:cNvSpPr>
          <p:nvPr>
            <p:ph type="subTitle" idx="1"/>
          </p:nvPr>
        </p:nvSpPr>
        <p:spPr>
          <a:xfrm>
            <a:off x="12224" y="940800"/>
            <a:ext cx="883119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60"/>
          <p:cNvSpPr txBox="1">
            <a:spLocks noGrp="1"/>
          </p:cNvSpPr>
          <p:nvPr>
            <p:ph type="subTitle" idx="2"/>
          </p:nvPr>
        </p:nvSpPr>
        <p:spPr>
          <a:xfrm>
            <a:off x="-12226" y="2538350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lang="en" sz="16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6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>
            <a:spLocks noGrp="1"/>
          </p:cNvSpPr>
          <p:nvPr>
            <p:ph type="subTitle" idx="3"/>
          </p:nvPr>
        </p:nvSpPr>
        <p:spPr>
          <a:xfrm>
            <a:off x="-147100" y="3236353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6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Random Numbers (21-RandomNumbers)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Use Math.random() to generate 10 random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They should all be whole numbers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Eac</a:t>
            </a:r>
            <a:r>
              <a:rPr lang="en-US" sz="2000" dirty="0"/>
              <a:t>h number should be between 1 and 10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82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Pseudocode RPS (</a:t>
            </a:r>
            <a:r>
              <a:rPr lang="en-US" dirty="0"/>
              <a:t>22-PseudoCode)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Hint: Starting by playing rock paper scissors should help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Let’s code it!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6" name="Google Shape;2596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6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Group 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Programming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RPS (</a:t>
            </a:r>
            <a:r>
              <a:rPr lang="en-US" dirty="0"/>
              <a:t>23-RPS-Coded)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3" name="Google Shape;2603;p16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4" name="Google Shape;2604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68"/>
          <p:cNvSpPr txBox="1">
            <a:spLocks noGrp="1"/>
          </p:cNvSpPr>
          <p:nvPr>
            <p:ph type="subTitle" idx="1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 groups of four, begin the process of coding out the rock-paper-scissors game. </a:t>
            </a:r>
            <a:endParaRPr sz="2000" dirty="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as much as you can on your own, but don't be afraid to ask for help if you feel your team is struggling.</a:t>
            </a:r>
            <a:endParaRPr sz="20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JavaScript?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4"/>
          <p:cNvSpPr txBox="1">
            <a:spLocks noGrp="1"/>
          </p:cNvSpPr>
          <p:nvPr>
            <p:ph type="subTitle" idx="1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2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2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They are “things” (numbers, strings,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ooleans, etc.).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>
            <p:extLst>
              <p:ext uri="{D42A27DB-BD31-4B8C-83A1-F6EECF244321}">
                <p14:modId xmlns:p14="http://schemas.microsoft.com/office/powerpoint/2010/main" val="338643609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Count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2834</Words>
  <Application>Microsoft Office PowerPoint</Application>
  <PresentationFormat>On-screen Show (16:9)</PresentationFormat>
  <Paragraphs>499</Paragraphs>
  <Slides>55</Slides>
  <Notes>53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Roboto Medium</vt:lpstr>
      <vt:lpstr>Calibri</vt:lpstr>
      <vt:lpstr>Arial</vt:lpstr>
      <vt:lpstr>Amatic SC</vt:lpstr>
      <vt:lpstr>Roboto Light</vt:lpstr>
      <vt:lpstr>Roboto</vt:lpstr>
      <vt:lpstr>Roboto Thin</vt:lpstr>
      <vt:lpstr>Inconsolata</vt:lpstr>
      <vt:lpstr>Simple Light</vt:lpstr>
      <vt:lpstr>Unbranded</vt:lpstr>
      <vt:lpstr>Simple Light</vt:lpstr>
      <vt:lpstr>Lesson 3.2</vt:lpstr>
      <vt:lpstr>Homework #2</vt:lpstr>
      <vt:lpstr>Today’s Class</vt:lpstr>
      <vt:lpstr>Objectives</vt:lpstr>
      <vt:lpstr>Basics Recap</vt:lpstr>
      <vt:lpstr>What is JavaScript? (And what is it used for?) </vt:lpstr>
      <vt:lpstr>JavaScript Definitions</vt:lpstr>
      <vt:lpstr>What is a Variable? (And how do we declare one?) </vt:lpstr>
      <vt:lpstr>Variable Basics</vt:lpstr>
      <vt:lpstr>What is meant by console.log? (And how does it differ from an alert,  prompt, or confirm?) </vt:lpstr>
      <vt:lpstr>Basic Variables</vt:lpstr>
      <vt:lpstr>Alerts, Prompts, Confirms</vt:lpstr>
      <vt:lpstr>What is an array?</vt:lpstr>
      <vt:lpstr>Basic Arrays </vt:lpstr>
      <vt:lpstr>How do we check conditions?</vt:lpstr>
      <vt:lpstr>If/Else Statements Are Critical</vt:lpstr>
      <vt:lpstr>Activity:  Basic JavaScript Dissection</vt:lpstr>
      <vt:lpstr>Activity: Basic JavaScript Dissection</vt:lpstr>
      <vt:lpstr>Activity:  Array Logging</vt:lpstr>
      <vt:lpstr>Activity: Array Logging (15-CoolPeopleArray)</vt:lpstr>
      <vt:lpstr>Activity: Array Setting</vt:lpstr>
      <vt:lpstr>Activity: Array Setting (16-ArraySetting)</vt:lpstr>
      <vt:lpstr>Back to The Zoo Pen</vt:lpstr>
      <vt:lpstr>Back to The Zoo Pen</vt:lpstr>
      <vt:lpstr>What’s wrong here?</vt:lpstr>
      <vt:lpstr>Don’t Repeat Yourself (DRY)</vt:lpstr>
      <vt:lpstr>Activity:  For Loop Dissection </vt:lpstr>
      <vt:lpstr>Activity: For Loop Dissection (17-MyFirstLoop)  </vt:lpstr>
      <vt:lpstr>Enter the For Loop</vt:lpstr>
      <vt:lpstr>Enter the For Loop</vt:lpstr>
      <vt:lpstr>Enter the For Loop</vt:lpstr>
      <vt:lpstr>Enter the For-Loop</vt:lpstr>
      <vt:lpstr>Run That Loop</vt:lpstr>
      <vt:lpstr>Run That Loop </vt:lpstr>
      <vt:lpstr>Run That Loop  </vt:lpstr>
      <vt:lpstr>Run That Loop   </vt:lpstr>
      <vt:lpstr>Shorthand (Syntactic Sugar) for incrementing and decrementing</vt:lpstr>
      <vt:lpstr>Activity: For Loop Zoo  </vt:lpstr>
      <vt:lpstr>Activity: For Loop Zoo (18-ZooLoop)</vt:lpstr>
      <vt:lpstr>Activity: Another Loop  </vt:lpstr>
      <vt:lpstr>Activity: Another Loop (19-AnotherLoop)  </vt:lpstr>
      <vt:lpstr>Group Activity (2 people):  Loop with Conditions  </vt:lpstr>
      <vt:lpstr>Boolean operators</vt:lpstr>
      <vt:lpstr>Group Activity: Loop with Conditions (20-HardLoop)</vt:lpstr>
      <vt:lpstr>Group Activity (2 people):  Pseudocode Rock-Paper-Scissors (RPS)  </vt:lpstr>
      <vt:lpstr>Rock-Paper-Scissors with the Person Next to You!</vt:lpstr>
      <vt:lpstr>Random Numbers (21-RandomNumbers)</vt:lpstr>
      <vt:lpstr>Group Activity: Pseudocode RPS (22-PseudoCode)</vt:lpstr>
      <vt:lpstr>You just pseudocoded!</vt:lpstr>
      <vt:lpstr>Let’s code it!</vt:lpstr>
      <vt:lpstr>Don’t worry. We’ll be here to  help you along the way.  </vt:lpstr>
      <vt:lpstr>PowerPoint Presentation</vt:lpstr>
      <vt:lpstr>Group Challenge: Programming RPS (23-RPS-Coded) </vt:lpstr>
      <vt:lpstr>Let’s Fill in the Missing Code (Together)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3.2</dc:title>
  <cp:lastModifiedBy>Spencer Shadley</cp:lastModifiedBy>
  <cp:revision>42</cp:revision>
  <dcterms:modified xsi:type="dcterms:W3CDTF">2019-11-30T03:31:50Z</dcterms:modified>
</cp:coreProperties>
</file>